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9" r:id="rId4"/>
    <p:sldId id="258"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45" d="100"/>
          <a:sy n="45" d="100"/>
        </p:scale>
        <p:origin x="-1230"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516624"/>
            <a:ext cx="7315200" cy="2595025"/>
          </a:xfrm>
        </p:spPr>
        <p:txBody>
          <a:bodyPr>
            <a:normAutofit/>
          </a:bodyPr>
          <a:lstStyle>
            <a:lvl1pPr>
              <a:defRPr sz="4800"/>
            </a:lvl1pPr>
          </a:lstStyle>
          <a:p>
            <a:r>
              <a:rPr lang="en-US" smtClean="0"/>
              <a:t>Click to edit Master title style</a:t>
            </a:r>
            <a:endParaRPr lang="en-US"/>
          </a:p>
        </p:txBody>
      </p:sp>
      <p:sp>
        <p:nvSpPr>
          <p:cNvPr id="3" name="Subtitle 2"/>
          <p:cNvSpPr>
            <a:spLocks noGrp="1"/>
          </p:cNvSpPr>
          <p:nvPr>
            <p:ph type="subTitle" idx="1"/>
          </p:nvPr>
        </p:nvSpPr>
        <p:spPr>
          <a:xfrm>
            <a:off x="914400" y="5166530"/>
            <a:ext cx="7315200" cy="1144632"/>
          </a:xfrm>
        </p:spPr>
        <p:txBody>
          <a:bodyPr>
            <a:normAutofit/>
          </a:bodyPr>
          <a:lstStyle>
            <a:lvl1pPr marL="0" indent="0" algn="l">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E30037AE-CBEE-4413-96B2-6F29D2EDAFF2}" type="datetimeFigureOut">
              <a:rPr lang="en-US" smtClean="0"/>
              <a:t>6/6/2011</a:t>
            </a:fld>
            <a:endParaRPr lang="en-US"/>
          </a:p>
        </p:txBody>
      </p:sp>
      <p:sp>
        <p:nvSpPr>
          <p:cNvPr id="8" name="Slide Number Placeholder 7"/>
          <p:cNvSpPr>
            <a:spLocks noGrp="1"/>
          </p:cNvSpPr>
          <p:nvPr>
            <p:ph type="sldNum" sz="quarter" idx="11"/>
          </p:nvPr>
        </p:nvSpPr>
        <p:spPr/>
        <p:txBody>
          <a:bodyPr/>
          <a:lstStyle/>
          <a:p>
            <a:fld id="{5B00C99E-AFE2-4C75-BF36-F12A86E9BC16}" type="slidenum">
              <a:rPr lang="en-US" smtClean="0"/>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30037AE-CBEE-4413-96B2-6F29D2EDAFF2}" type="datetimeFigureOut">
              <a:rPr lang="en-US" smtClean="0"/>
              <a:t>6/6/2011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00C99E-AFE2-4C75-BF36-F12A86E9BC16}"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48400" y="1826709"/>
            <a:ext cx="1492499" cy="448445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54524" y="1826709"/>
            <a:ext cx="5241476" cy="448445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30037AE-CBEE-4413-96B2-6F29D2EDAFF2}" type="datetimeFigureOut">
              <a:rPr lang="en-US" smtClean="0"/>
              <a:t>6/6/2011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00C99E-AFE2-4C75-BF36-F12A86E9BC16}"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30037AE-CBEE-4413-96B2-6F29D2EDAFF2}" type="datetimeFigureOut">
              <a:rPr lang="en-US" smtClean="0"/>
              <a:t>6/6/2011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00C99E-AFE2-4C75-BF36-F12A86E9BC16}"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14400" y="5017572"/>
            <a:ext cx="7315200" cy="1293592"/>
          </a:xfrm>
        </p:spPr>
        <p:txBody>
          <a:bodyPr anchor="t"/>
          <a:lstStyle>
            <a:lvl1pPr algn="l">
              <a:defRPr sz="4000" b="0" cap="none"/>
            </a:lvl1pPr>
          </a:lstStyle>
          <a:p>
            <a:r>
              <a:rPr lang="en-US" smtClean="0"/>
              <a:t>Click to edit Master title style</a:t>
            </a:r>
            <a:endParaRPr lang="en-US"/>
          </a:p>
        </p:txBody>
      </p:sp>
      <p:sp>
        <p:nvSpPr>
          <p:cNvPr id="3" name="Text Placeholder 2"/>
          <p:cNvSpPr>
            <a:spLocks noGrp="1"/>
          </p:cNvSpPr>
          <p:nvPr>
            <p:ph type="body" idx="1"/>
          </p:nvPr>
        </p:nvSpPr>
        <p:spPr>
          <a:xfrm>
            <a:off x="914400" y="3865097"/>
            <a:ext cx="7315200" cy="1098439"/>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30037AE-CBEE-4413-96B2-6F29D2EDAFF2}" type="datetimeFigureOut">
              <a:rPr lang="en-US" smtClean="0"/>
              <a:t>6/6/2011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00C99E-AFE2-4C75-BF36-F12A86E9BC16}"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E30037AE-CBEE-4413-96B2-6F29D2EDAFF2}" type="datetimeFigureOut">
              <a:rPr lang="en-US" smtClean="0"/>
              <a:t>6/6/2011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B00C99E-AFE2-4C75-BF36-F12A86E9BC16}" type="slidenum">
              <a:rPr lang="en-US" smtClean="0"/>
              <a:t>‹#›</a:t>
            </a:fld>
            <a:endParaRPr lang="en-US"/>
          </a:p>
        </p:txBody>
      </p:sp>
      <p:sp>
        <p:nvSpPr>
          <p:cNvPr id="9" name="Title 8"/>
          <p:cNvSpPr>
            <a:spLocks noGrp="1"/>
          </p:cNvSpPr>
          <p:nvPr>
            <p:ph type="title"/>
          </p:nvPr>
        </p:nvSpPr>
        <p:spPr>
          <a:xfrm>
            <a:off x="914400" y="1544715"/>
            <a:ext cx="7315200" cy="1154097"/>
          </a:xfrm>
        </p:spPr>
        <p:txBody>
          <a:bodyPr/>
          <a:lstStyle/>
          <a:p>
            <a:r>
              <a:rPr lang="en-US" smtClean="0"/>
              <a:t>Click to edit Master title style</a:t>
            </a:r>
            <a:endParaRPr lang="en-US"/>
          </a:p>
        </p:txBody>
      </p:sp>
      <p:sp>
        <p:nvSpPr>
          <p:cNvPr id="8" name="Content Placeholder 7"/>
          <p:cNvSpPr>
            <a:spLocks noGrp="1"/>
          </p:cNvSpPr>
          <p:nvPr>
            <p:ph sz="quarter" idx="13"/>
          </p:nvPr>
        </p:nvSpPr>
        <p:spPr>
          <a:xfrm>
            <a:off x="914400" y="2743200"/>
            <a:ext cx="3566160" cy="359359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81728" y="2743200"/>
            <a:ext cx="3566160" cy="35956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16348" y="2743200"/>
            <a:ext cx="3364992" cy="621792"/>
          </a:xfrm>
        </p:spPr>
        <p:txBody>
          <a:bodyPr anchor="b">
            <a:no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885144" y="2743200"/>
            <a:ext cx="3362062" cy="621792"/>
          </a:xfrm>
        </p:spPr>
        <p:txBody>
          <a:bodyPr anchor="b">
            <a:no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E30037AE-CBEE-4413-96B2-6F29D2EDAFF2}" type="datetimeFigureOut">
              <a:rPr lang="en-US" smtClean="0"/>
              <a:t>6/6/2011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B00C99E-AFE2-4C75-BF36-F12A86E9BC16}" type="slidenum">
              <a:rPr lang="en-US" smtClean="0"/>
              <a:t>‹#›</a:t>
            </a:fld>
            <a:endParaRPr lang="en-US"/>
          </a:p>
        </p:txBody>
      </p:sp>
      <p:sp>
        <p:nvSpPr>
          <p:cNvPr id="10" name="Title 9"/>
          <p:cNvSpPr>
            <a:spLocks noGrp="1"/>
          </p:cNvSpPr>
          <p:nvPr>
            <p:ph type="title"/>
          </p:nvPr>
        </p:nvSpPr>
        <p:spPr>
          <a:xfrm>
            <a:off x="914400" y="1544715"/>
            <a:ext cx="7315200" cy="1154097"/>
          </a:xfrm>
        </p:spPr>
        <p:txBody>
          <a:bodyPr/>
          <a:lstStyle/>
          <a:p>
            <a:r>
              <a:rPr lang="en-US" smtClean="0"/>
              <a:t>Click to edit Master title style</a:t>
            </a:r>
            <a:endParaRPr lang="en-US" dirty="0"/>
          </a:p>
        </p:txBody>
      </p:sp>
      <p:sp>
        <p:nvSpPr>
          <p:cNvPr id="11" name="Content Placeholder 10"/>
          <p:cNvSpPr>
            <a:spLocks noGrp="1"/>
          </p:cNvSpPr>
          <p:nvPr>
            <p:ph sz="quarter" idx="13"/>
          </p:nvPr>
        </p:nvSpPr>
        <p:spPr>
          <a:xfrm>
            <a:off x="914400" y="3383280"/>
            <a:ext cx="3566160" cy="29535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81727" y="3383280"/>
            <a:ext cx="3566160" cy="29535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30037AE-CBEE-4413-96B2-6F29D2EDAFF2}" type="datetimeFigureOut">
              <a:rPr lang="en-US" smtClean="0"/>
              <a:t>6/6/2011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B00C99E-AFE2-4C75-BF36-F12A86E9BC16}"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30037AE-CBEE-4413-96B2-6F29D2EDAFF2}" type="datetimeFigureOut">
              <a:rPr lang="en-US" smtClean="0"/>
              <a:t>6/6/2011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B00C99E-AFE2-4C75-BF36-F12A86E9BC16}"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825362"/>
            <a:ext cx="2950936" cy="2173015"/>
          </a:xfrm>
        </p:spPr>
        <p:txBody>
          <a:bodyPr anchor="b">
            <a:normAutofit/>
          </a:bodyPr>
          <a:lstStyle>
            <a:lvl1pPr algn="l">
              <a:defRPr sz="2800" b="0"/>
            </a:lvl1pPr>
          </a:lstStyle>
          <a:p>
            <a:r>
              <a:rPr lang="en-US" smtClean="0"/>
              <a:t>Click to edit Master title style</a:t>
            </a:r>
            <a:endParaRPr lang="en-US" dirty="0"/>
          </a:p>
        </p:txBody>
      </p:sp>
      <p:sp>
        <p:nvSpPr>
          <p:cNvPr id="3" name="Content Placeholder 2"/>
          <p:cNvSpPr>
            <a:spLocks noGrp="1"/>
          </p:cNvSpPr>
          <p:nvPr>
            <p:ph idx="1"/>
          </p:nvPr>
        </p:nvSpPr>
        <p:spPr>
          <a:xfrm>
            <a:off x="4021752" y="1826709"/>
            <a:ext cx="4207848" cy="4476614"/>
          </a:xfrm>
        </p:spPr>
        <p:txBody>
          <a:bodyPr anchor="ct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14400" y="4061095"/>
            <a:ext cx="2950936" cy="22453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30037AE-CBEE-4413-96B2-6F29D2EDAFF2}" type="datetimeFigureOut">
              <a:rPr lang="en-US" smtClean="0"/>
              <a:t>6/6/2011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B00C99E-AFE2-4C75-BF36-F12A86E9BC16}"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828800"/>
            <a:ext cx="2953512" cy="2176272"/>
          </a:xfrm>
        </p:spPr>
        <p:txBody>
          <a:bodyPr anchor="b">
            <a:normAutofit/>
          </a:bodyPr>
          <a:lstStyle>
            <a:lvl1pPr algn="l">
              <a:defRPr sz="2800" b="0"/>
            </a:lvl1pPr>
          </a:lstStyle>
          <a:p>
            <a:r>
              <a:rPr lang="en-US" smtClean="0"/>
              <a:t>Click to edit Master title style</a:t>
            </a:r>
            <a:endParaRPr lang="en-US" dirty="0"/>
          </a:p>
        </p:txBody>
      </p:sp>
      <p:sp>
        <p:nvSpPr>
          <p:cNvPr id="3" name="Picture Placeholder 2"/>
          <p:cNvSpPr>
            <a:spLocks noGrp="1"/>
          </p:cNvSpPr>
          <p:nvPr>
            <p:ph type="pic" idx="1"/>
          </p:nvPr>
        </p:nvSpPr>
        <p:spPr>
          <a:xfrm>
            <a:off x="4191000" y="2286000"/>
            <a:ext cx="4038600" cy="3352800"/>
          </a:xfrm>
          <a:solidFill>
            <a:schemeClr val="accent2"/>
          </a:solidFill>
          <a:ln w="12700">
            <a:noFill/>
          </a:ln>
          <a:effectLst>
            <a:reflection blurRad="12700" stA="30000" endPos="30000" dist="31750" dir="5400000" sy="-100000" algn="bl" rotWithShape="0"/>
          </a:effectLst>
          <a:scene3d>
            <a:camera prst="perspectiveRight" fov="2700000">
              <a:rot lat="240000" lon="900000" rev="0"/>
            </a:camera>
            <a:lightRig rig="threePt" dir="t">
              <a:rot lat="0" lon="0" rev="2700000"/>
            </a:lightRig>
          </a:scene3d>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4400" y="4059936"/>
            <a:ext cx="2953512" cy="224942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30037AE-CBEE-4413-96B2-6F29D2EDAFF2}" type="datetimeFigureOut">
              <a:rPr lang="en-US" smtClean="0"/>
              <a:t>6/6/2011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B00C99E-AFE2-4C75-BF36-F12A86E9BC16}"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0" name="Rectangle 9"/>
          <p:cNvSpPr/>
          <p:nvPr/>
        </p:nvSpPr>
        <p:spPr>
          <a:xfrm>
            <a:off x="8435268" y="573807"/>
            <a:ext cx="86236" cy="5723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8569419" y="573807"/>
            <a:ext cx="576072" cy="5723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914400" y="1544715"/>
            <a:ext cx="7315200" cy="115409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914400" y="2769833"/>
            <a:ext cx="7315200" cy="353952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6007690" y="548797"/>
            <a:ext cx="1189132" cy="297918"/>
          </a:xfrm>
          <a:prstGeom prst="rect">
            <a:avLst/>
          </a:prstGeom>
        </p:spPr>
        <p:txBody>
          <a:bodyPr vert="horz" lIns="91440" tIns="45720" rIns="91440" bIns="45720" rtlCol="0" anchor="ctr"/>
          <a:lstStyle>
            <a:lvl1pPr algn="l">
              <a:defRPr sz="1200">
                <a:solidFill>
                  <a:schemeClr val="tx1">
                    <a:alpha val="50000"/>
                  </a:schemeClr>
                </a:solidFill>
              </a:defRPr>
            </a:lvl1pPr>
          </a:lstStyle>
          <a:p>
            <a:fld id="{E30037AE-CBEE-4413-96B2-6F29D2EDAFF2}" type="datetimeFigureOut">
              <a:rPr lang="en-US" smtClean="0"/>
              <a:t>6/6/2011</a:t>
            </a:fld>
            <a:endParaRPr lang="en-US"/>
          </a:p>
        </p:txBody>
      </p:sp>
      <p:sp>
        <p:nvSpPr>
          <p:cNvPr id="6" name="Slide Number Placeholder 5"/>
          <p:cNvSpPr>
            <a:spLocks noGrp="1"/>
          </p:cNvSpPr>
          <p:nvPr>
            <p:ph type="sldNum" sz="quarter" idx="4"/>
          </p:nvPr>
        </p:nvSpPr>
        <p:spPr>
          <a:xfrm>
            <a:off x="7314415" y="548797"/>
            <a:ext cx="941203" cy="301752"/>
          </a:xfrm>
          <a:prstGeom prst="rect">
            <a:avLst/>
          </a:prstGeom>
        </p:spPr>
        <p:txBody>
          <a:bodyPr vert="horz" lIns="91440" tIns="45720" rIns="91440" bIns="45720" rtlCol="0" anchor="ctr"/>
          <a:lstStyle>
            <a:lvl1pPr algn="r">
              <a:defRPr sz="1200">
                <a:solidFill>
                  <a:schemeClr val="tx1"/>
                </a:solidFill>
              </a:defRPr>
            </a:lvl1pPr>
          </a:lstStyle>
          <a:p>
            <a:fld id="{5B00C99E-AFE2-4C75-BF36-F12A86E9BC16}" type="slidenum">
              <a:rPr lang="en-US" smtClean="0"/>
              <a:t>‹#›</a:t>
            </a:fld>
            <a:endParaRPr lang="en-US"/>
          </a:p>
        </p:txBody>
      </p:sp>
      <p:sp>
        <p:nvSpPr>
          <p:cNvPr id="5" name="Footer Placeholder 4"/>
          <p:cNvSpPr>
            <a:spLocks noGrp="1"/>
          </p:cNvSpPr>
          <p:nvPr>
            <p:ph type="ftr" sz="quarter" idx="3"/>
          </p:nvPr>
        </p:nvSpPr>
        <p:spPr>
          <a:xfrm>
            <a:off x="6008688" y="855956"/>
            <a:ext cx="2246489" cy="301227"/>
          </a:xfrm>
          <a:prstGeom prst="rect">
            <a:avLst/>
          </a:prstGeom>
        </p:spPr>
        <p:txBody>
          <a:bodyPr vert="horz" lIns="91440" tIns="0" rIns="91440" bIns="45720" rtlCol="0" anchor="t"/>
          <a:lstStyle>
            <a:lvl1pPr algn="l">
              <a:defRPr sz="1000">
                <a:solidFill>
                  <a:schemeClr val="tx1"/>
                </a:solidFill>
              </a:defRPr>
            </a:lvl1pPr>
          </a:lstStyle>
          <a:p>
            <a:endParaRPr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www.wordpress.com/" TargetMode="External"/><Relationship Id="rId2" Type="http://schemas.openxmlformats.org/officeDocument/2006/relationships/hyperlink" Target="http://www.blogger.com/" TargetMode="Externa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PROJECT 1: </a:t>
            </a:r>
            <a:br>
              <a:rPr lang="en-US" dirty="0" smtClean="0"/>
            </a:br>
            <a:r>
              <a:rPr lang="en-US" dirty="0" smtClean="0"/>
              <a:t>READING BLOG</a:t>
            </a:r>
            <a:endParaRPr lang="en-US" dirty="0"/>
          </a:p>
        </p:txBody>
      </p:sp>
      <p:sp>
        <p:nvSpPr>
          <p:cNvPr id="3" name="Subtitle 2"/>
          <p:cNvSpPr>
            <a:spLocks noGrp="1"/>
          </p:cNvSpPr>
          <p:nvPr>
            <p:ph type="subTitle" idx="1"/>
          </p:nvPr>
        </p:nvSpPr>
        <p:spPr/>
        <p:txBody>
          <a:bodyPr/>
          <a:lstStyle/>
          <a:p>
            <a:r>
              <a:rPr lang="en-US" dirty="0" smtClean="0"/>
              <a:t>English 201 Introduction to Literature</a:t>
            </a:r>
          </a:p>
          <a:p>
            <a:r>
              <a:rPr lang="en-US" dirty="0" smtClean="0"/>
              <a:t>Prof. Everson</a:t>
            </a:r>
            <a:endParaRPr lang="en-US" dirty="0"/>
          </a:p>
        </p:txBody>
      </p:sp>
    </p:spTree>
    <p:extLst>
      <p:ext uri="{BB962C8B-B14F-4D97-AF65-F5344CB8AC3E}">
        <p14:creationId xmlns:p14="http://schemas.microsoft.com/office/powerpoint/2010/main" val="406442980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7315200" cy="1154097"/>
          </a:xfrm>
        </p:spPr>
        <p:txBody>
          <a:bodyPr/>
          <a:lstStyle/>
          <a:p>
            <a:r>
              <a:rPr lang="en-US" dirty="0" smtClean="0"/>
              <a:t>Project Assignment: Blog</a:t>
            </a:r>
            <a:endParaRPr lang="en-US" dirty="0"/>
          </a:p>
        </p:txBody>
      </p:sp>
      <p:sp>
        <p:nvSpPr>
          <p:cNvPr id="3" name="TextBox 2"/>
          <p:cNvSpPr txBox="1"/>
          <p:nvPr/>
        </p:nvSpPr>
        <p:spPr>
          <a:xfrm>
            <a:off x="381000" y="1752600"/>
            <a:ext cx="7238999" cy="3785652"/>
          </a:xfrm>
          <a:prstGeom prst="rect">
            <a:avLst/>
          </a:prstGeom>
          <a:noFill/>
        </p:spPr>
        <p:txBody>
          <a:bodyPr wrap="square" rtlCol="0">
            <a:spAutoFit/>
          </a:bodyPr>
          <a:lstStyle/>
          <a:p>
            <a:r>
              <a:rPr lang="en-US" sz="2400" dirty="0" smtClean="0"/>
              <a:t>For this you will create a personal blog – either at </a:t>
            </a:r>
            <a:r>
              <a:rPr lang="en-US" sz="2400" dirty="0" smtClean="0">
                <a:hlinkClick r:id="rId2"/>
              </a:rPr>
              <a:t>www.blogger.com</a:t>
            </a:r>
            <a:r>
              <a:rPr lang="en-US" sz="2400" dirty="0" smtClean="0"/>
              <a:t>, or </a:t>
            </a:r>
            <a:r>
              <a:rPr lang="en-US" sz="2400" dirty="0" smtClean="0">
                <a:hlinkClick r:id="rId3"/>
              </a:rPr>
              <a:t>www.wordpress.com</a:t>
            </a:r>
            <a:r>
              <a:rPr lang="en-US" sz="2400" dirty="0" smtClean="0"/>
              <a:t>, or other blogging site. This Project will continue through the semester as you respond to each of the course Readings.  You will be provided with guiding questions or outlines to help you compose well developed responses.  You will also be asked to read and comment on classmates’ Blog entries as well.  Finally, you will present one of your Blogs to the class to complete the Blog Project.  </a:t>
            </a:r>
            <a:endParaRPr lang="en-US" sz="2400" dirty="0"/>
          </a:p>
        </p:txBody>
      </p:sp>
    </p:spTree>
    <p:extLst>
      <p:ext uri="{BB962C8B-B14F-4D97-AF65-F5344CB8AC3E}">
        <p14:creationId xmlns:p14="http://schemas.microsoft.com/office/powerpoint/2010/main" val="22458208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7315200" cy="1860612"/>
          </a:xfrm>
        </p:spPr>
        <p:txBody>
          <a:bodyPr>
            <a:normAutofit fontScale="90000"/>
          </a:bodyPr>
          <a:lstStyle/>
          <a:p>
            <a:r>
              <a:rPr lang="en-US" dirty="0" smtClean="0"/>
              <a:t>Blog #1 – Rhetorical Analysis </a:t>
            </a:r>
            <a:r>
              <a:rPr lang="en-US" dirty="0"/>
              <a:t>o</a:t>
            </a:r>
            <a:r>
              <a:rPr lang="en-US" dirty="0" smtClean="0"/>
              <a:t>f Aesop’s “The Ant &amp; the Grasshopper”</a:t>
            </a:r>
            <a:endParaRPr lang="en-US" dirty="0"/>
          </a:p>
        </p:txBody>
      </p:sp>
      <p:sp>
        <p:nvSpPr>
          <p:cNvPr id="3" name="TextBox 2"/>
          <p:cNvSpPr txBox="1"/>
          <p:nvPr/>
        </p:nvSpPr>
        <p:spPr>
          <a:xfrm>
            <a:off x="609600" y="2286000"/>
            <a:ext cx="8305800" cy="4093428"/>
          </a:xfrm>
          <a:prstGeom prst="rect">
            <a:avLst/>
          </a:prstGeom>
          <a:noFill/>
        </p:spPr>
        <p:txBody>
          <a:bodyPr wrap="square" rtlCol="0">
            <a:spAutoFit/>
          </a:bodyPr>
          <a:lstStyle/>
          <a:p>
            <a:r>
              <a:rPr lang="en-US" sz="2000" dirty="0" smtClean="0"/>
              <a:t>You have gathered information about Aesop, his text, and the audience as part of your critical reading of the fable “The Ant and the Grasshopper.”  </a:t>
            </a:r>
            <a:r>
              <a:rPr lang="en-US" sz="2000" dirty="0"/>
              <a:t> </a:t>
            </a:r>
            <a:r>
              <a:rPr lang="en-US" sz="2000" dirty="0" smtClean="0"/>
              <a:t>You will now discuss the story in terms of rhetoric, which means the relationship between the author, text and audience.  As a twenty-first century reader of Aesop’s fable there is considerable distant between his original text and the one you read.  Explain the significance  of what you have learned through your critical reading. </a:t>
            </a:r>
          </a:p>
          <a:p>
            <a:endParaRPr lang="en-US" sz="2000" dirty="0"/>
          </a:p>
          <a:p>
            <a:r>
              <a:rPr lang="en-US" sz="2000" dirty="0" smtClean="0"/>
              <a:t>In your blog entry provide specific information about Aesop, his text, and the audience, and give the reference of your sources if possible. </a:t>
            </a:r>
          </a:p>
          <a:p>
            <a:endParaRPr lang="en-US" sz="2000" dirty="0"/>
          </a:p>
          <a:p>
            <a:r>
              <a:rPr lang="en-US" sz="2000" dirty="0" smtClean="0"/>
              <a:t>Explain how this critical reading has changed your understanding of the story compared to when we first read it in class on Thursday.</a:t>
            </a:r>
            <a:endParaRPr lang="en-US" sz="2000" dirty="0"/>
          </a:p>
        </p:txBody>
      </p:sp>
    </p:spTree>
    <p:extLst>
      <p:ext uri="{BB962C8B-B14F-4D97-AF65-F5344CB8AC3E}">
        <p14:creationId xmlns:p14="http://schemas.microsoft.com/office/powerpoint/2010/main" val="46168068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2100080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erspective">
  <a:themeElements>
    <a:clrScheme name="Perspective">
      <a:dk1>
        <a:sysClr val="windowText" lastClr="000000"/>
      </a:dk1>
      <a:lt1>
        <a:sysClr val="window" lastClr="FFFFFF"/>
      </a:lt1>
      <a:dk2>
        <a:srgbClr val="283138"/>
      </a:dk2>
      <a:lt2>
        <a:srgbClr val="FF8600"/>
      </a:lt2>
      <a:accent1>
        <a:srgbClr val="838D9B"/>
      </a:accent1>
      <a:accent2>
        <a:srgbClr val="D2610C"/>
      </a:accent2>
      <a:accent3>
        <a:srgbClr val="80716A"/>
      </a:accent3>
      <a:accent4>
        <a:srgbClr val="94147C"/>
      </a:accent4>
      <a:accent5>
        <a:srgbClr val="5D5AD2"/>
      </a:accent5>
      <a:accent6>
        <a:srgbClr val="6F6C7D"/>
      </a:accent6>
      <a:hlink>
        <a:srgbClr val="6187E3"/>
      </a:hlink>
      <a:folHlink>
        <a:srgbClr val="7B8EB8"/>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erspective">
      <a:fillStyleLst>
        <a:solidFill>
          <a:schemeClr val="phClr"/>
        </a:solidFill>
        <a:gradFill rotWithShape="1">
          <a:gsLst>
            <a:gs pos="0">
              <a:schemeClr val="phClr">
                <a:tint val="50000"/>
                <a:alpha val="100000"/>
                <a:satMod val="160000"/>
                <a:lumMod val="105000"/>
              </a:schemeClr>
            </a:gs>
            <a:gs pos="41000">
              <a:schemeClr val="phClr">
                <a:tint val="57000"/>
                <a:satMod val="180000"/>
                <a:lumMod val="99000"/>
              </a:schemeClr>
            </a:gs>
            <a:gs pos="100000">
              <a:schemeClr val="phClr">
                <a:tint val="80000"/>
                <a:satMod val="200000"/>
                <a:lumMod val="104000"/>
              </a:schemeClr>
            </a:gs>
          </a:gsLst>
          <a:lin ang="5400000" scaled="1"/>
        </a:gradFill>
        <a:gradFill rotWithShape="1">
          <a:gsLst>
            <a:gs pos="0">
              <a:schemeClr val="phClr">
                <a:tint val="96000"/>
                <a:satMod val="130000"/>
                <a:lumMod val="114000"/>
              </a:schemeClr>
            </a:gs>
            <a:gs pos="60000">
              <a:schemeClr val="phClr">
                <a:tint val="100000"/>
                <a:satMod val="106000"/>
                <a:lumMod val="110000"/>
              </a:schemeClr>
            </a:gs>
            <a:gs pos="100000">
              <a:schemeClr val="ph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50800" dist="38100" dir="5400000" rotWithShape="0">
              <a:srgbClr val="000000">
                <a:alpha val="28000"/>
              </a:srgbClr>
            </a:outerShdw>
          </a:effectLst>
        </a:effectStyle>
        <a:effectStyle>
          <a:effectLst>
            <a:outerShdw blurRad="47625" dist="38100" dir="5400000" sy="98000" rotWithShape="0">
              <a:srgbClr val="000000">
                <a:alpha val="48000"/>
              </a:srgbClr>
            </a:outerShdw>
          </a:effectLst>
          <a:scene3d>
            <a:camera prst="orthographicFront">
              <a:rot lat="0" lon="0" rev="0"/>
            </a:camera>
            <a:lightRig rig="twoPt" dir="br">
              <a:rot lat="0" lon="0" rev="8700000"/>
            </a:lightRig>
          </a:scene3d>
          <a:sp3d prstMaterial="matte">
            <a:bevelT w="25400" h="53975"/>
          </a:sp3d>
        </a:effectStyle>
        <a:effectStyle>
          <a:effectLst>
            <a:reflection blurRad="12700" stA="24000" endPos="28000" dist="50800" dir="5400000" sy="-100000" rotWithShape="0"/>
          </a:effectLst>
          <a:scene3d>
            <a:camera prst="orthographicFront">
              <a:rot lat="0" lon="0" rev="0"/>
            </a:camera>
            <a:lightRig rig="threePt" dir="t">
              <a:rot lat="0" lon="0" rev="4800000"/>
            </a:lightRig>
          </a:scene3d>
          <a:sp3d>
            <a:bevelT w="69850" h="31750"/>
          </a:sp3d>
        </a:effectStyle>
      </a:effectStyleLst>
      <a:bgFillStyleLst>
        <a:solidFill>
          <a:schemeClr val="phClr"/>
        </a:solidFill>
        <a:gradFill rotWithShape="1">
          <a:gsLst>
            <a:gs pos="0">
              <a:schemeClr val="phClr">
                <a:tint val="100000"/>
                <a:shade val="80000"/>
                <a:satMod val="100000"/>
                <a:lumMod val="100000"/>
              </a:schemeClr>
            </a:gs>
            <a:gs pos="65000">
              <a:schemeClr val="phClr">
                <a:tint val="100000"/>
                <a:shade val="95000"/>
                <a:satMod val="100000"/>
                <a:lumMod val="100000"/>
              </a:schemeClr>
            </a:gs>
            <a:gs pos="100000">
              <a:schemeClr val="phClr">
                <a:tint val="88000"/>
                <a:shade val="100000"/>
                <a:satMod val="400000"/>
                <a:lumMod val="100000"/>
              </a:schemeClr>
            </a:gs>
          </a:gsLst>
          <a:lin ang="5400000" scaled="0"/>
        </a:gradFill>
        <a:blipFill rotWithShape="1">
          <a:blip xmlns:r="http://schemas.openxmlformats.org/officeDocument/2006/relationships" r:embed="rId1">
            <a:duotone>
              <a:schemeClr val="phClr">
                <a:tint val="95000"/>
                <a:satMod val="90000"/>
              </a:schemeClr>
              <a:schemeClr val="phClr">
                <a:shade val="92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Perspective</Template>
  <TotalTime>103</TotalTime>
  <Words>258</Words>
  <Application>Microsoft Office PowerPoint</Application>
  <PresentationFormat>On-screen Show (4:3)</PresentationFormat>
  <Paragraphs>11</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Perspective</vt:lpstr>
      <vt:lpstr>PROJECT 1:  READING BLOG</vt:lpstr>
      <vt:lpstr>Project Assignment: Blog</vt:lpstr>
      <vt:lpstr>Blog #1 – Rhetorical Analysis of Aesop’s “The Ant &amp; the Grasshopper”</vt:lpstr>
      <vt:lpstr>PowerPoint Presentation</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1:  READING BLOG</dc:title>
  <dc:creator>Sally Everson</dc:creator>
  <cp:lastModifiedBy>Sally Everson</cp:lastModifiedBy>
  <cp:revision>9</cp:revision>
  <dcterms:created xsi:type="dcterms:W3CDTF">2011-06-07T02:22:45Z</dcterms:created>
  <dcterms:modified xsi:type="dcterms:W3CDTF">2011-06-07T04:06:19Z</dcterms:modified>
</cp:coreProperties>
</file>